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4"/>
  </p:notesMasterIdLst>
  <p:handoutMasterIdLst>
    <p:handoutMasterId r:id="rId35"/>
  </p:handoutMasterIdLst>
  <p:sldIdLst>
    <p:sldId id="424" r:id="rId3"/>
    <p:sldId id="426" r:id="rId4"/>
    <p:sldId id="435" r:id="rId5"/>
    <p:sldId id="437" r:id="rId6"/>
    <p:sldId id="448" r:id="rId7"/>
    <p:sldId id="447" r:id="rId8"/>
    <p:sldId id="468" r:id="rId9"/>
    <p:sldId id="451" r:id="rId10"/>
    <p:sldId id="452" r:id="rId11"/>
    <p:sldId id="473" r:id="rId12"/>
    <p:sldId id="453" r:id="rId13"/>
    <p:sldId id="463" r:id="rId14"/>
    <p:sldId id="464" r:id="rId15"/>
    <p:sldId id="465" r:id="rId16"/>
    <p:sldId id="466" r:id="rId17"/>
    <p:sldId id="467" r:id="rId18"/>
    <p:sldId id="456" r:id="rId19"/>
    <p:sldId id="457" r:id="rId20"/>
    <p:sldId id="458" r:id="rId21"/>
    <p:sldId id="470" r:id="rId22"/>
    <p:sldId id="471" r:id="rId23"/>
    <p:sldId id="462" r:id="rId24"/>
    <p:sldId id="474" r:id="rId25"/>
    <p:sldId id="469" r:id="rId26"/>
    <p:sldId id="459" r:id="rId27"/>
    <p:sldId id="460" r:id="rId28"/>
    <p:sldId id="475" r:id="rId29"/>
    <p:sldId id="427" r:id="rId30"/>
    <p:sldId id="445" r:id="rId31"/>
    <p:sldId id="419" r:id="rId32"/>
    <p:sldId id="449" r:id="rId3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1FE5F9D-4E78-47E6-87EC-C0D868DE1027}">
          <p14:sldIdLst>
            <p14:sldId id="424"/>
            <p14:sldId id="426"/>
            <p14:sldId id="435"/>
          </p14:sldIdLst>
        </p14:section>
        <p14:section name="WP Overview" id="{AECFDD44-C66D-4670-BF03-A942FEC18DB3}">
          <p14:sldIdLst>
            <p14:sldId id="437"/>
            <p14:sldId id="448"/>
            <p14:sldId id="447"/>
          </p14:sldIdLst>
        </p14:section>
        <p14:section name="WordPress.com" id="{98CACAF1-DA70-494D-9AC2-BC7A39573D46}">
          <p14:sldIdLst>
            <p14:sldId id="468"/>
            <p14:sldId id="451"/>
            <p14:sldId id="452"/>
            <p14:sldId id="473"/>
          </p14:sldIdLst>
        </p14:section>
        <p14:section name="XAMPP" id="{7E7783BC-6004-4D7D-BC51-82ED19F27072}">
          <p14:sldIdLst>
            <p14:sldId id="453"/>
            <p14:sldId id="463"/>
            <p14:sldId id="464"/>
            <p14:sldId id="465"/>
            <p14:sldId id="466"/>
            <p14:sldId id="467"/>
          </p14:sldIdLst>
        </p14:section>
        <p14:section name="Installing WP" id="{ABB5DB67-F1D2-446F-A413-DBB9A4081CDA}">
          <p14:sldIdLst>
            <p14:sldId id="456"/>
            <p14:sldId id="457"/>
            <p14:sldId id="458"/>
            <p14:sldId id="470"/>
            <p14:sldId id="471"/>
          </p14:sldIdLst>
        </p14:section>
        <p14:section name="Hosting WP" id="{E9694B73-E833-419C-A925-959A1697BA79}">
          <p14:sldIdLst>
            <p14:sldId id="462"/>
            <p14:sldId id="474"/>
            <p14:sldId id="469"/>
          </p14:sldIdLst>
        </p14:section>
        <p14:section name="Register Domain" id="{8B8A4C37-A7D9-4A6A-9E21-09CEDB9E0E36}">
          <p14:sldIdLst>
            <p14:sldId id="459"/>
            <p14:sldId id="460"/>
            <p14:sldId id="475"/>
          </p14:sldIdLst>
        </p14:section>
        <p14:section name="Conclusion" id="{668BD41B-DB1B-4096-BB58-0C25E7CEA892}">
          <p14:sldIdLst>
            <p14:sldId id="427"/>
            <p14:sldId id="445"/>
            <p14:sldId id="419"/>
            <p14:sldId id="4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4B0F0"/>
    <a:srgbClr val="00B0F0"/>
    <a:srgbClr val="F0A22E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86" autoAdjust="0"/>
    <p:restoredTop sz="94533" autoAdjust="0"/>
  </p:normalViewPr>
  <p:slideViewPr>
    <p:cSldViewPr>
      <p:cViewPr varScale="1">
        <p:scale>
          <a:sx n="83" d="100"/>
          <a:sy n="83" d="100"/>
        </p:scale>
        <p:origin x="648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29-Mar-17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29-Mar-17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>
              <a:solidFill>
                <a:prstClr val="black"/>
              </a:solidFill>
            </a:endParaRPr>
          </a:p>
          <a:p>
            <a:r>
              <a:rPr lang="en-US" dirty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>
                <a:solidFill>
                  <a:prstClr val="black"/>
                </a:solidFill>
              </a:rPr>
              <a:t> </a:t>
            </a:r>
            <a:r>
              <a:rPr lang="en-US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47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426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29-Mar-17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8012" y="4953000"/>
            <a:ext cx="109728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8012" y="5754968"/>
            <a:ext cx="109728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10000" b="1" dirty="0">
                <a:solidFill>
                  <a:srgbClr val="F3BE60"/>
                </a:solidFill>
              </a:rPr>
              <a:t>Questions?</a:t>
            </a:r>
            <a:endParaRPr lang="en-US" sz="100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65972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29-Mar-17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716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apachefriends.org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apachefriends.org/download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ordpres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localhost/pizzasite/wp-admin/setup-config.ph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freesubdomain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://www.freenom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64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wordpress-basics" TargetMode="External"/><Relationship Id="rId21" Type="http://schemas.openxmlformats.org/officeDocument/2006/relationships/image" Target="../media/image68.png"/><Relationship Id="rId7" Type="http://schemas.openxmlformats.org/officeDocument/2006/relationships/image" Target="../media/image61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63.png"/><Relationship Id="rId5" Type="http://schemas.openxmlformats.org/officeDocument/2006/relationships/image" Target="../media/image60.png"/><Relationship Id="rId15" Type="http://schemas.openxmlformats.org/officeDocument/2006/relationships/image" Target="../media/image65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67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62.png"/><Relationship Id="rId14" Type="http://schemas.openxmlformats.org/officeDocument/2006/relationships/hyperlink" Target="http://www.infragistics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0.png"/><Relationship Id="rId12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72.png"/><Relationship Id="rId4" Type="http://schemas.openxmlformats.org/officeDocument/2006/relationships/hyperlink" Target="softuni.org" TargetMode="External"/><Relationship Id="rId9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ordpress.org/" TargetMode="External"/><Relationship Id="rId2" Type="http://schemas.openxmlformats.org/officeDocument/2006/relationships/hyperlink" Target="https://trends.builtwith.com/cm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izzasofia.wordpress.com/wp-admin/" TargetMode="External"/><Relationship Id="rId2" Type="http://schemas.openxmlformats.org/officeDocument/2006/relationships/hyperlink" Target="wordpress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732212" y="381000"/>
            <a:ext cx="7744251" cy="1250064"/>
          </a:xfrm>
        </p:spPr>
        <p:txBody>
          <a:bodyPr>
            <a:normAutofit/>
          </a:bodyPr>
          <a:lstStyle/>
          <a:p>
            <a:r>
              <a:rPr lang="en-US" dirty="0"/>
              <a:t>WordPress Introduction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732212" y="1660499"/>
            <a:ext cx="7744251" cy="15117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Using WordPress.com</a:t>
            </a:r>
          </a:p>
          <a:p>
            <a:r>
              <a:rPr lang="en-US" dirty="0"/>
              <a:t>WP Installation, XAMPP, PHP, MySQL</a:t>
            </a:r>
          </a:p>
          <a:p>
            <a:r>
              <a:rPr lang="en-US" dirty="0"/>
              <a:t>Domains and WP Hosting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5" name="Picture 14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84612" y="3812242"/>
            <a:ext cx="2133598" cy="23414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76164">
            <a:off x="5286023" y="3615407"/>
            <a:ext cx="1616083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WordPress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Setup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2171" y="3468589"/>
            <a:ext cx="4115497" cy="270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31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653" y="4819278"/>
            <a:ext cx="11399520" cy="820600"/>
          </a:xfrm>
        </p:spPr>
        <p:txBody>
          <a:bodyPr/>
          <a:lstStyle/>
          <a:p>
            <a:r>
              <a:rPr lang="en-US" dirty="0"/>
              <a:t>Practice: Create a WordPress.com Site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94653" y="5757966"/>
            <a:ext cx="1139952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1589609"/>
            <a:ext cx="4837209" cy="1991791"/>
          </a:xfrm>
          <a:prstGeom prst="roundRect">
            <a:avLst>
              <a:gd name="adj" fmla="val 4529"/>
            </a:avLst>
          </a:prstGeom>
          <a:scene3d>
            <a:camera prst="perspectiveHeroicExtremeRightFacing">
              <a:rot lat="170872" lon="19815913" rev="214771"/>
            </a:camera>
            <a:lightRig rig="threePt" dir="t"/>
          </a:scene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371600"/>
            <a:ext cx="5046949" cy="2713769"/>
          </a:xfrm>
          <a:prstGeom prst="roundRect">
            <a:avLst>
              <a:gd name="adj" fmla="val 4529"/>
            </a:avLst>
          </a:prstGeom>
          <a:scene3d>
            <a:camera prst="perspectiveHeroicExtremeLeftFacing">
              <a:rot lat="170873" lon="1784079" rev="21385222"/>
            </a:camera>
            <a:lightRig rig="threePt" dir="t"/>
          </a:scene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000" y="762000"/>
            <a:ext cx="3524026" cy="36375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2" y="4818955"/>
            <a:ext cx="10972800" cy="972245"/>
          </a:xfrm>
        </p:spPr>
        <p:txBody>
          <a:bodyPr/>
          <a:lstStyle/>
          <a:p>
            <a:pPr>
              <a:lnSpc>
                <a:spcPct val="115000"/>
              </a:lnSpc>
            </a:pPr>
            <a:r>
              <a:rPr lang="en-US" dirty="0"/>
              <a:t>XAMPP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08012" y="5754968"/>
            <a:ext cx="10972800" cy="692873"/>
          </a:xfrm>
        </p:spPr>
        <p:txBody>
          <a:bodyPr/>
          <a:lstStyle/>
          <a:p>
            <a:r>
              <a:rPr lang="en-US" dirty="0"/>
              <a:t>Install and Configure XAMPP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412" y="838200"/>
            <a:ext cx="4777528" cy="3704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12" y="1145625"/>
            <a:ext cx="1973704" cy="2400452"/>
          </a:xfrm>
          <a:prstGeom prst="roundRect">
            <a:avLst>
              <a:gd name="adj" fmla="val 2374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811" y="1902762"/>
            <a:ext cx="4170573" cy="28978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0925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rgbClr val="F3BE60"/>
                </a:solidFill>
                <a:latin typeface="Calibri (Body)"/>
                <a:cs typeface="Consolas" panose="020B0609020204030204" pitchFamily="49" charset="0"/>
              </a:rPr>
              <a:t>XAMPP</a:t>
            </a:r>
            <a:r>
              <a:rPr lang="en-US" dirty="0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 </a:t>
            </a:r>
            <a:r>
              <a:rPr lang="en-US" noProof="1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(/ˈzæmp/ or /ˈɛks.æmp/)</a:t>
            </a:r>
          </a:p>
          <a:p>
            <a:pPr marL="609494" lvl="2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PHP + MySQL (</a:t>
            </a:r>
            <a:r>
              <a:rPr lang="en-US" noProof="1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MariaDB</a:t>
            </a:r>
            <a:r>
              <a:rPr lang="en-US" dirty="0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) + Apache + tools</a:t>
            </a:r>
          </a:p>
          <a:p>
            <a:pPr marL="609494" lvl="2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rgbClr val="F3BE60"/>
                </a:solidFill>
                <a:latin typeface="Calibri (Body)"/>
                <a:cs typeface="Consolas" panose="020B0609020204030204" pitchFamily="49" charset="0"/>
              </a:rPr>
              <a:t>Apache</a:t>
            </a:r>
            <a:r>
              <a:rPr lang="en-US" dirty="0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 Web server + OpenSSL</a:t>
            </a:r>
          </a:p>
          <a:p>
            <a:pPr marL="609494" lvl="2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rgbClr val="F3BE60"/>
                </a:solidFill>
                <a:latin typeface="Calibri (Body)"/>
                <a:cs typeface="Consolas" panose="020B0609020204030204" pitchFamily="49" charset="0"/>
              </a:rPr>
              <a:t>MySQL</a:t>
            </a:r>
            <a:r>
              <a:rPr lang="en-US" dirty="0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 database +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alibri (Body)"/>
                <a:cs typeface="Consolas" panose="020B0609020204030204" pitchFamily="49" charset="0"/>
              </a:rPr>
              <a:t>phpMyAdmin</a:t>
            </a:r>
          </a:p>
          <a:p>
            <a:pPr marL="609494" lvl="2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Scripting languages: </a:t>
            </a:r>
            <a:r>
              <a:rPr lang="en-US" dirty="0">
                <a:solidFill>
                  <a:srgbClr val="F3BE60"/>
                </a:solidFill>
                <a:latin typeface="Calibri (Body)"/>
                <a:cs typeface="Consolas" panose="020B0609020204030204" pitchFamily="49" charset="0"/>
              </a:rPr>
              <a:t>PHP</a:t>
            </a:r>
            <a:r>
              <a:rPr lang="en-US" dirty="0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 and </a:t>
            </a:r>
            <a:r>
              <a:rPr lang="en-US" dirty="0">
                <a:solidFill>
                  <a:srgbClr val="F3BE60"/>
                </a:solidFill>
                <a:latin typeface="Calibri (Body)"/>
                <a:cs typeface="Consolas" panose="020B0609020204030204" pitchFamily="49" charset="0"/>
              </a:rPr>
              <a:t>Perl</a:t>
            </a:r>
          </a:p>
          <a:p>
            <a:pPr marL="609494" lvl="2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 (Body)"/>
                <a:cs typeface="Consolas" panose="020B0609020204030204" pitchFamily="49" charset="0"/>
              </a:rPr>
              <a:t>Admin panel </a:t>
            </a:r>
            <a:r>
              <a:rPr lang="en-US" dirty="0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for simplified administration</a:t>
            </a:r>
          </a:p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Free, open source software package</a:t>
            </a:r>
          </a:p>
          <a:p>
            <a:pPr marL="609494" lvl="2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rgbClr val="FDF4E3"/>
                </a:solidFill>
                <a:latin typeface="Calibri (Body)"/>
                <a:cs typeface="Consolas" panose="020B0609020204030204" pitchFamily="49" charset="0"/>
              </a:rPr>
              <a:t>Runs on Windows, Linux and Mac OS X</a:t>
            </a:r>
            <a:endParaRPr lang="en-US" dirty="0">
              <a:solidFill>
                <a:srgbClr val="F3BE60"/>
              </a:solidFill>
              <a:latin typeface="Calibri (Body)"/>
              <a:cs typeface="Consolas" panose="020B0609020204030204" pitchFamily="49" charset="0"/>
            </a:endParaRPr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XAMPP</a:t>
            </a:r>
            <a:r>
              <a:rPr lang="bg-BG" dirty="0"/>
              <a:t>?</a:t>
            </a:r>
            <a:endParaRPr lang="en-US" dirty="0"/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356" y="1757262"/>
            <a:ext cx="3336955" cy="4058461"/>
          </a:xfrm>
          <a:prstGeom prst="roundRect">
            <a:avLst>
              <a:gd name="adj" fmla="val 2374"/>
            </a:avLst>
          </a:prstGeom>
        </p:spPr>
      </p:pic>
    </p:spTree>
    <p:extLst>
      <p:ext uri="{BB962C8B-B14F-4D97-AF65-F5344CB8AC3E}">
        <p14:creationId xmlns:p14="http://schemas.microsoft.com/office/powerpoint/2010/main" val="126585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377413"/>
            <a:ext cx="11804821" cy="53440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Downloading</a:t>
            </a:r>
            <a:r>
              <a:rPr lang="en-US" dirty="0"/>
              <a:t> XAMPP:</a:t>
            </a:r>
          </a:p>
          <a:p>
            <a:pPr lvl="1"/>
            <a:r>
              <a:rPr lang="en-US" b="1" u="sng" dirty="0">
                <a:solidFill>
                  <a:srgbClr val="F3BE60"/>
                </a:solidFill>
                <a:hlinkClick r:id="rId2"/>
              </a:rPr>
              <a:t>https://www.apachefriends.org/download.html</a:t>
            </a:r>
            <a:endParaRPr lang="en-US" b="1" u="sng" dirty="0">
              <a:solidFill>
                <a:srgbClr val="F3BE60"/>
              </a:solidFill>
            </a:endParaRPr>
          </a:p>
          <a:p>
            <a:pPr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Installing</a:t>
            </a:r>
            <a:r>
              <a:rPr lang="en-US" dirty="0"/>
              <a:t> XAMPP for Windows:</a:t>
            </a:r>
          </a:p>
          <a:p>
            <a:pPr lvl="1"/>
            <a:r>
              <a:rPr lang="en-US" dirty="0"/>
              <a:t>Download the installer (run it as administrator)</a:t>
            </a:r>
          </a:p>
          <a:p>
            <a:pPr lvl="1"/>
            <a:r>
              <a:rPr lang="en-US" dirty="0"/>
              <a:t>Typical installation: [Next]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[Next]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[Finish]</a:t>
            </a:r>
          </a:p>
          <a:p>
            <a:pPr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Running</a:t>
            </a:r>
            <a:r>
              <a:rPr lang="en-US" dirty="0"/>
              <a:t> XAMPP</a:t>
            </a:r>
          </a:p>
          <a:p>
            <a:pPr lvl="1"/>
            <a:r>
              <a:rPr lang="en-US" dirty="0"/>
              <a:t>XAMPP start as a tray icon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Download, Install and Run XAMPP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1815" y="2724728"/>
            <a:ext cx="2209800" cy="36639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2797" y="1104975"/>
            <a:ext cx="4973615" cy="8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3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1151121"/>
            <a:ext cx="4456199" cy="5570355"/>
          </a:xfrm>
        </p:spPr>
        <p:txBody>
          <a:bodyPr/>
          <a:lstStyle/>
          <a:p>
            <a:r>
              <a:rPr lang="en-US" dirty="0"/>
              <a:t>XAMPP needs TCP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port 80 </a:t>
            </a:r>
            <a:r>
              <a:rPr lang="en-US" dirty="0"/>
              <a:t>to run Apache</a:t>
            </a:r>
          </a:p>
          <a:p>
            <a:pPr lvl="1"/>
            <a:r>
              <a:rPr lang="en-US" dirty="0"/>
              <a:t>Ensure port 80 is free</a:t>
            </a:r>
          </a:p>
          <a:p>
            <a:pPr lvl="1"/>
            <a:r>
              <a:rPr lang="en-US" dirty="0"/>
              <a:t>Stop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Skype</a:t>
            </a:r>
          </a:p>
          <a:p>
            <a:pPr lvl="2"/>
            <a:r>
              <a:rPr lang="en-US" dirty="0"/>
              <a:t>Or configure it for different port</a:t>
            </a:r>
          </a:p>
          <a:p>
            <a:pPr lvl="1"/>
            <a:r>
              <a:rPr lang="en-US" dirty="0"/>
              <a:t>Stop IIS / torrents / other network software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XAMPP: Collision with Port 80 / Skype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596" y="1251197"/>
            <a:ext cx="6631816" cy="510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1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412" y="13837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XAMPP Control Panel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12" y="1066800"/>
            <a:ext cx="8361251" cy="5400385"/>
          </a:xfrm>
          <a:prstGeom prst="rect">
            <a:avLst/>
          </a:prstGeom>
        </p:spPr>
      </p:pic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962108" y="550608"/>
            <a:ext cx="1752600" cy="990600"/>
          </a:xfrm>
          <a:prstGeom prst="wedgeRoundRectCallout">
            <a:avLst>
              <a:gd name="adj1" fmla="val -109672"/>
              <a:gd name="adj2" fmla="val 16431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Used TCP ports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08012" y="2438400"/>
            <a:ext cx="2192246" cy="1049840"/>
          </a:xfrm>
          <a:prstGeom prst="wedgeRoundRectCallout">
            <a:avLst>
              <a:gd name="adj1" fmla="val 101465"/>
              <a:gd name="adj2" fmla="val -4325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Windows process IDs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7618412" y="4343400"/>
            <a:ext cx="1828800" cy="1524000"/>
          </a:xfrm>
          <a:prstGeom prst="wedgeRoundRectCallout">
            <a:avLst>
              <a:gd name="adj1" fmla="val -100264"/>
              <a:gd name="adj2" fmla="val -1695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System messages (logs)</a:t>
            </a:r>
          </a:p>
        </p:txBody>
      </p:sp>
    </p:spTree>
    <p:extLst>
      <p:ext uri="{BB962C8B-B14F-4D97-AF65-F5344CB8AC3E}">
        <p14:creationId xmlns:p14="http://schemas.microsoft.com/office/powerpoint/2010/main" val="512981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Location of public HTML files (document root)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./htdocs</a:t>
            </a:r>
            <a:endParaRPr lang="en-US" dirty="0"/>
          </a:p>
          <a:p>
            <a:r>
              <a:rPr lang="en-US" dirty="0"/>
              <a:t>Location of Apache Web server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./apache</a:t>
            </a:r>
            <a:endParaRPr lang="en-US" dirty="0"/>
          </a:p>
          <a:p>
            <a:r>
              <a:rPr lang="en-US" dirty="0"/>
              <a:t>Location of PHP interpreter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./php</a:t>
            </a:r>
            <a:endParaRPr lang="en-US" dirty="0"/>
          </a:p>
          <a:p>
            <a:r>
              <a:rPr lang="en-US" dirty="0"/>
              <a:t>Location of MySQL database server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./mysql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XAMPP Directories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7233" y="1226894"/>
            <a:ext cx="1969179" cy="51637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12" y="1825653"/>
            <a:ext cx="1140051" cy="1146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9943" y="3124200"/>
            <a:ext cx="1639787" cy="1085558"/>
          </a:xfrm>
          <a:prstGeom prst="roundRect">
            <a:avLst>
              <a:gd name="adj" fmla="val 3054"/>
            </a:avLst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6123" y="4419885"/>
            <a:ext cx="1743607" cy="9876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6500" y="5554775"/>
            <a:ext cx="926672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14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2" y="5410200"/>
            <a:ext cx="10972800" cy="820600"/>
          </a:xfrm>
        </p:spPr>
        <p:txBody>
          <a:bodyPr/>
          <a:lstStyle/>
          <a:p>
            <a:r>
              <a:rPr lang="en-US" dirty="0"/>
              <a:t>Installing WordPress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812" y="1143000"/>
            <a:ext cx="9420955" cy="3517843"/>
          </a:xfrm>
          <a:prstGeom prst="roundRect">
            <a:avLst>
              <a:gd name="adj" fmla="val 6670"/>
            </a:avLst>
          </a:prstGeom>
          <a:ln>
            <a:solidFill>
              <a:schemeClr val="tx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47432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u="sng" dirty="0">
                <a:hlinkClick r:id="rId2"/>
              </a:rPr>
              <a:t>https://wordpress.org</a:t>
            </a:r>
            <a:r>
              <a:rPr lang="en-US" dirty="0"/>
              <a:t> and download WordPress (as ZIP)</a:t>
            </a:r>
          </a:p>
          <a:p>
            <a:r>
              <a:rPr lang="en-US" sz="3600" dirty="0"/>
              <a:t>Open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C:\xampp\htdocs</a:t>
            </a:r>
            <a:r>
              <a:rPr lang="en-US" sz="3600" dirty="0"/>
              <a:t> and extract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WordPress.zip</a:t>
            </a:r>
            <a:endParaRPr lang="en-US" sz="3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WordPress.org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032" y="4745337"/>
            <a:ext cx="6368400" cy="166558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032" y="2667000"/>
            <a:ext cx="6368400" cy="17820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2532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815" y="1151121"/>
            <a:ext cx="11804822" cy="5570355"/>
          </a:xfrm>
        </p:spPr>
        <p:txBody>
          <a:bodyPr/>
          <a:lstStyle/>
          <a:p>
            <a:r>
              <a:rPr lang="en-US" dirty="0"/>
              <a:t>Start XAMPP</a:t>
            </a:r>
          </a:p>
          <a:p>
            <a:r>
              <a:rPr lang="en-US" dirty="0"/>
              <a:t>Open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phpMyAdmin</a:t>
            </a:r>
          </a:p>
          <a:p>
            <a:r>
              <a:rPr lang="en-US" dirty="0"/>
              <a:t>Create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database</a:t>
            </a:r>
            <a:endParaRPr lang="en-US" sz="30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(Body)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a MySQL Database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171" y="1087275"/>
            <a:ext cx="4988619" cy="3027525"/>
          </a:xfrm>
          <a:prstGeom prst="roundRect">
            <a:avLst>
              <a:gd name="adj" fmla="val 2328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59" y="3368522"/>
            <a:ext cx="5467653" cy="30093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551" y="4390382"/>
            <a:ext cx="4986960" cy="19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0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91467"/>
            <a:ext cx="11804822" cy="5530010"/>
          </a:xfrm>
        </p:spPr>
        <p:txBody>
          <a:bodyPr>
            <a:normAutofit lnSpcReduction="10000"/>
          </a:bodyPr>
          <a:lstStyle/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WordPress</a:t>
            </a:r>
            <a:r>
              <a:rPr lang="en-US" dirty="0"/>
              <a:t> Overview</a:t>
            </a:r>
          </a:p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en-US" dirty="0"/>
              <a:t>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WordPress.com</a:t>
            </a:r>
          </a:p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en-US" dirty="0"/>
              <a:t>Installing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XAMPP</a:t>
            </a:r>
          </a:p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Installing</a:t>
            </a:r>
            <a:r>
              <a:rPr lang="en-US" dirty="0"/>
              <a:t> WordPress</a:t>
            </a:r>
          </a:p>
          <a:p>
            <a:pPr marL="628650" lvl="1" indent="-325438">
              <a:lnSpc>
                <a:spcPct val="110000"/>
              </a:lnSpc>
            </a:pPr>
            <a:r>
              <a:rPr lang="en-US" dirty="0"/>
              <a:t>Setup MySQL Database</a:t>
            </a:r>
          </a:p>
          <a:p>
            <a:pPr marL="628650" lvl="1" indent="-325438">
              <a:lnSpc>
                <a:spcPct val="110000"/>
              </a:lnSpc>
            </a:pPr>
            <a:r>
              <a:rPr lang="en-US" dirty="0"/>
              <a:t>Setup WP Software</a:t>
            </a:r>
          </a:p>
          <a:p>
            <a:pPr marL="514350" indent="-514350">
              <a:lnSpc>
                <a:spcPct val="115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Hosting</a:t>
            </a:r>
            <a:r>
              <a:rPr lang="en-US" dirty="0"/>
              <a:t> WP in Internet</a:t>
            </a:r>
          </a:p>
          <a:p>
            <a:pPr marL="514350" indent="-514350">
              <a:lnSpc>
                <a:spcPct val="115000"/>
              </a:lnSpc>
              <a:buFont typeface="+mj-lt"/>
              <a:buAutoNum type="arabicPeriod"/>
            </a:pPr>
            <a:r>
              <a:rPr lang="en-US" dirty="0"/>
              <a:t>Register Own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Domain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512" y="1231496"/>
            <a:ext cx="3733800" cy="4814465"/>
          </a:xfrm>
          <a:prstGeom prst="rect">
            <a:avLst/>
          </a:prstGeom>
        </p:spPr>
      </p:pic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6212" y="1156770"/>
            <a:ext cx="2272230" cy="22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977" y="3994965"/>
            <a:ext cx="2101035" cy="210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5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your WordPress</a:t>
            </a:r>
          </a:p>
          <a:p>
            <a:pPr lvl="1"/>
            <a:r>
              <a:rPr lang="en-GB" dirty="0">
                <a:hlinkClick r:id="rId2"/>
              </a:rPr>
              <a:t>http://localhost/pizzasite/wp-admin/setup-config.php</a:t>
            </a:r>
            <a:endParaRPr lang="en-GB" dirty="0"/>
          </a:p>
          <a:p>
            <a:r>
              <a:rPr lang="en-US" dirty="0"/>
              <a:t>Follow the WP installation steps:</a:t>
            </a:r>
          </a:p>
          <a:p>
            <a:pPr marL="0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WordPress</a:t>
            </a:r>
            <a:endParaRPr lang="en-GB" dirty="0"/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5713412" y="1286446"/>
            <a:ext cx="1794552" cy="580512"/>
          </a:xfrm>
          <a:prstGeom prst="wedgeRoundRectCallout">
            <a:avLst>
              <a:gd name="adj1" fmla="val -69444"/>
              <a:gd name="adj2" fmla="val 5016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site name</a:t>
            </a:r>
          </a:p>
        </p:txBody>
      </p:sp>
      <p:sp>
        <p:nvSpPr>
          <p:cNvPr id="6" name="Rectangle 5"/>
          <p:cNvSpPr/>
          <p:nvPr/>
        </p:nvSpPr>
        <p:spPr>
          <a:xfrm>
            <a:off x="3503612" y="1933012"/>
            <a:ext cx="1676400" cy="457200"/>
          </a:xfrm>
          <a:prstGeom prst="rect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379412" y="3453176"/>
            <a:ext cx="2209800" cy="28894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2801400" y="3441088"/>
            <a:ext cx="3799284" cy="288944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/>
          <a:stretch>
            <a:fillRect/>
          </a:stretch>
        </p:blipFill>
        <p:spPr>
          <a:xfrm>
            <a:off x="6761128" y="3429000"/>
            <a:ext cx="5062622" cy="290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5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WordPress Installation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779" y="1447800"/>
            <a:ext cx="4483535" cy="46233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046" y="1880109"/>
            <a:ext cx="7423414" cy="375869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036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Purchase your own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hosting</a:t>
            </a:r>
          </a:p>
          <a:p>
            <a:r>
              <a:rPr lang="en-US" dirty="0"/>
              <a:t>Or register for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free Web hosting </a:t>
            </a:r>
            <a:r>
              <a:rPr lang="en-US" dirty="0"/>
              <a:t>with cPanel from </a:t>
            </a:r>
            <a:r>
              <a:rPr lang="en-US" u="sng" dirty="0">
                <a:hlinkClick r:id="rId2"/>
              </a:rPr>
              <a:t>http://freesubdomain.org</a:t>
            </a:r>
            <a:endParaRPr lang="en-US" u="sng" dirty="0"/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Hosting and cPanel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027" y="3304774"/>
            <a:ext cx="3109095" cy="3050432"/>
          </a:xfrm>
          <a:prstGeom prst="rect">
            <a:avLst/>
          </a:prstGeom>
          <a:ln>
            <a:solidFill>
              <a:schemeClr val="tx1">
                <a:lumMod val="85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7001" y="4117489"/>
            <a:ext cx="3274815" cy="142500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0695" y="3143717"/>
            <a:ext cx="3916317" cy="337254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3108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files</a:t>
            </a:r>
            <a:r>
              <a:rPr lang="en-US" dirty="0"/>
              <a:t> and folders from cPanel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Managing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MySQL</a:t>
            </a:r>
            <a:r>
              <a:rPr lang="en-US" dirty="0"/>
              <a:t> databases: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cPanel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804" y="1917886"/>
            <a:ext cx="6095844" cy="18736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249" y="4727864"/>
            <a:ext cx="7290955" cy="159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0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WP using </a:t>
            </a:r>
            <a:r>
              <a:rPr lang="en-US" noProof="1"/>
              <a:t>Softaculous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1" y="977421"/>
            <a:ext cx="1874482" cy="189743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012" y="977421"/>
            <a:ext cx="7855246" cy="189743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812" y="2971800"/>
            <a:ext cx="9836446" cy="191990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4012" y="4714007"/>
            <a:ext cx="7543800" cy="169106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995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2" y="4734638"/>
            <a:ext cx="10972800" cy="820600"/>
          </a:xfrm>
        </p:spPr>
        <p:txBody>
          <a:bodyPr/>
          <a:lstStyle/>
          <a:p>
            <a:r>
              <a:rPr lang="en-US" dirty="0"/>
              <a:t>Custom Domains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08012" y="5612806"/>
            <a:ext cx="10972800" cy="719034"/>
          </a:xfrm>
        </p:spPr>
        <p:txBody>
          <a:bodyPr/>
          <a:lstStyle/>
          <a:p>
            <a:r>
              <a:rPr lang="en-US" dirty="0"/>
              <a:t>Register Your Own Domain Name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1371600"/>
            <a:ext cx="10820400" cy="3058238"/>
          </a:xfrm>
          <a:prstGeom prst="rect">
            <a:avLst/>
          </a:prstGeom>
          <a:ln>
            <a:solidFill>
              <a:schemeClr val="tx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5523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Register a free domain from </a:t>
            </a:r>
            <a:r>
              <a:rPr lang="en-US" u="sng" dirty="0">
                <a:hlinkClick r:id="rId2"/>
              </a:rPr>
              <a:t>http://www.freenom.com</a:t>
            </a:r>
            <a:endParaRPr lang="en-US" u="sng" dirty="0"/>
          </a:p>
          <a:p>
            <a:r>
              <a:rPr lang="en-US" dirty="0"/>
              <a:t>Enter your hosting name servers (cPanel shows them)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add-on domain </a:t>
            </a:r>
            <a:r>
              <a:rPr lang="en-US" dirty="0"/>
              <a:t>in cPanel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Domain from </a:t>
            </a:r>
            <a:r>
              <a:rPr lang="en-US" noProof="1"/>
              <a:t>Freenom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3" y="2592797"/>
            <a:ext cx="3276600" cy="32910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434" y="2599724"/>
            <a:ext cx="7689180" cy="3284139"/>
          </a:xfrm>
          <a:prstGeom prst="rect">
            <a:avLst/>
          </a:prstGeom>
        </p:spPr>
      </p:pic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9369765" y="2914146"/>
            <a:ext cx="2285999" cy="1434680"/>
          </a:xfrm>
          <a:prstGeom prst="wedgeRoundRectCallout">
            <a:avLst>
              <a:gd name="adj1" fmla="val -98130"/>
              <a:gd name="adj2" fmla="val 6754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Use DNS servers from website.tk</a:t>
            </a:r>
          </a:p>
        </p:txBody>
      </p:sp>
      <p:sp>
        <p:nvSpPr>
          <p:cNvPr id="9" name="Rectangle 8"/>
          <p:cNvSpPr/>
          <p:nvPr/>
        </p:nvSpPr>
        <p:spPr>
          <a:xfrm>
            <a:off x="8191613" y="3200399"/>
            <a:ext cx="924678" cy="431087"/>
          </a:xfrm>
          <a:prstGeom prst="rect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0263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Managing top-level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domains</a:t>
            </a:r>
            <a:r>
              <a:rPr lang="en-US" dirty="0"/>
              <a:t> from cPanel: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Managing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sub-domains </a:t>
            </a:r>
            <a:r>
              <a:rPr lang="en-US" dirty="0"/>
              <a:t>from cPanel: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Domains </a:t>
            </a:r>
            <a:r>
              <a:rPr lang="en-US"/>
              <a:t>and Sub-Domains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187" y="1905000"/>
            <a:ext cx="8934450" cy="1809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187" y="4696202"/>
            <a:ext cx="893445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28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954648"/>
            <a:ext cx="11804822" cy="5766832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WordPress</a:t>
            </a:r>
            <a:r>
              <a:rPr lang="en-US" dirty="0"/>
              <a:t> is the world's most used CMS system</a:t>
            </a:r>
          </a:p>
          <a:p>
            <a:pPr>
              <a:lnSpc>
                <a:spcPct val="115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WordPress.com </a:t>
            </a:r>
            <a:r>
              <a:rPr lang="en-US" dirty="0"/>
              <a:t>is cloud-based WordPress site hosting solution</a:t>
            </a:r>
          </a:p>
          <a:p>
            <a:pPr>
              <a:lnSpc>
                <a:spcPct val="115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XAMPP</a:t>
            </a:r>
            <a:r>
              <a:rPr lang="en-US" dirty="0"/>
              <a:t> runs WordPress on your laptop</a:t>
            </a:r>
          </a:p>
          <a:p>
            <a:pPr marL="628650" lvl="1" indent="-325438">
              <a:lnSpc>
                <a:spcPct val="110000"/>
              </a:lnSpc>
            </a:pPr>
            <a:r>
              <a:rPr lang="en-US" dirty="0"/>
              <a:t>Setup MySQL Database</a:t>
            </a:r>
          </a:p>
          <a:p>
            <a:pPr marL="628650" lvl="1" indent="-325438">
              <a:lnSpc>
                <a:spcPct val="110000"/>
              </a:lnSpc>
            </a:pPr>
            <a:r>
              <a:rPr lang="en-US" dirty="0"/>
              <a:t>Unzip and setup WordPress</a:t>
            </a:r>
          </a:p>
          <a:p>
            <a:pPr>
              <a:lnSpc>
                <a:spcPct val="115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hosting </a:t>
            </a:r>
            <a:r>
              <a:rPr lang="en-US" dirty="0"/>
              <a:t>keeps your sites in Internet</a:t>
            </a:r>
          </a:p>
          <a:p>
            <a:pPr lvl="1">
              <a:lnSpc>
                <a:spcPct val="115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cPanel</a:t>
            </a:r>
            <a:r>
              <a:rPr lang="en-US" dirty="0"/>
              <a:t> is powerful hosting admin panel</a:t>
            </a:r>
          </a:p>
          <a:p>
            <a:pPr>
              <a:lnSpc>
                <a:spcPct val="115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Domains </a:t>
            </a:r>
            <a:r>
              <a:rPr lang="en-US" dirty="0"/>
              <a:t>allow better URL for your sites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774556" y="3124200"/>
            <a:ext cx="3791856" cy="2813047"/>
            <a:chOff x="7870484" y="3352800"/>
            <a:chExt cx="3791856" cy="2813047"/>
          </a:xfrm>
        </p:grpSpPr>
        <p:pic>
          <p:nvPicPr>
            <p:cNvPr id="7" name="Picture 2" descr="C:\Users\Ivan\Desktop\elements_presentations\summary_pic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0484" y="3352800"/>
              <a:ext cx="3791856" cy="2813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10534" y="5093778"/>
              <a:ext cx="1002222" cy="10022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977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https://softuni.bg/courses/wordpress-basics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WordPress Introduction</a:t>
            </a: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8454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8595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969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73454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85387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0969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915205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96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2000" b="1" dirty="0"/>
            </a:br>
            <a:r>
              <a:rPr lang="en-US" sz="9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#wp-softuni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7896331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003" y="3433592"/>
            <a:ext cx="6302818" cy="2205208"/>
          </a:xfrm>
          <a:prstGeom prst="roundRect">
            <a:avLst>
              <a:gd name="adj" fmla="val 5583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Foundation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4" action="ppaction://hlinkfile"/>
              </a:rPr>
              <a:t>softuni.org</a:t>
            </a: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165" y="82833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4948" y="4311575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  <p:pic>
        <p:nvPicPr>
          <p:cNvPr id="14" name="Picture 13" descr="http://softuni.org" title="Software University Foundation">
            <a:hlinkClick r:id="rId12" tooltip="Software University Foundation"/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984665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9192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65212" y="5504000"/>
            <a:ext cx="10073410" cy="820600"/>
          </a:xfrm>
        </p:spPr>
        <p:txBody>
          <a:bodyPr/>
          <a:lstStyle/>
          <a:p>
            <a:r>
              <a:rPr lang="en-US" dirty="0"/>
              <a:t>WordPress Overview</a:t>
            </a:r>
          </a:p>
        </p:txBody>
      </p:sp>
      <p:pic>
        <p:nvPicPr>
          <p:cNvPr id="1026" name="Picture 2" descr="Резултат с изображение за wordpress overview tutori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080" y="1482718"/>
            <a:ext cx="6061364" cy="3394364"/>
          </a:xfrm>
          <a:prstGeom prst="roundRect">
            <a:avLst>
              <a:gd name="adj" fmla="val 22790"/>
            </a:avLst>
          </a:prstGeom>
          <a:noFill/>
          <a:effectLst>
            <a:innerShdw blurRad="63500" dist="50800">
              <a:prstClr val="black">
                <a:alpha val="50000"/>
              </a:prstClr>
            </a:innerShdw>
          </a:effectLst>
          <a:scene3d>
            <a:camera prst="perspective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8147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CMS </a:t>
            </a:r>
            <a:r>
              <a:rPr lang="en-US" dirty="0"/>
              <a:t>== Content Management Systems</a:t>
            </a:r>
          </a:p>
          <a:p>
            <a:pPr lvl="1"/>
            <a:r>
              <a:rPr lang="en-US" dirty="0"/>
              <a:t>Software to create, run and maintain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sites</a:t>
            </a:r>
            <a:r>
              <a:rPr lang="en-US" dirty="0"/>
              <a:t> in Internet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Add / edit / delete pages, documents, articles, images, files, downloads, forms, polls, events, e-commerce, …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Manage navigation, menus, widgets, users, permissions, SEO, …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Powerful WYSIWYG content editors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Popular CMS software: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WordPress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Drupal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Joomla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Popular CMS services: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WordPress.com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Wix.com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Google Sites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CMS System?</a:t>
            </a:r>
          </a:p>
        </p:txBody>
      </p:sp>
    </p:spTree>
    <p:extLst>
      <p:ext uri="{BB962C8B-B14F-4D97-AF65-F5344CB8AC3E}">
        <p14:creationId xmlns:p14="http://schemas.microsoft.com/office/powerpoint/2010/main" val="157980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WordPress</a:t>
            </a:r>
            <a:r>
              <a:rPr lang="en-US" dirty="0"/>
              <a:t> – t</a:t>
            </a:r>
            <a:r>
              <a:rPr lang="en-US" dirty="0"/>
              <a:t>he world's leading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CMS system</a:t>
            </a:r>
          </a:p>
          <a:p>
            <a:pPr lvl="1"/>
            <a:r>
              <a:rPr lang="en-US" dirty="0"/>
              <a:t>WP powers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27%</a:t>
            </a:r>
            <a:r>
              <a:rPr lang="en-US" dirty="0">
                <a:hlinkClick r:id="rId2"/>
              </a:rPr>
              <a:t> of all Web sites</a:t>
            </a:r>
            <a:r>
              <a:rPr lang="bg-BG" dirty="0">
                <a:hlinkClick r:id="rId2"/>
              </a:rPr>
              <a:t> </a:t>
            </a:r>
            <a:r>
              <a:rPr lang="en-US" dirty="0">
                <a:hlinkClick r:id="rId2"/>
              </a:rPr>
              <a:t>in Internet</a:t>
            </a:r>
            <a:r>
              <a:rPr lang="en-US" dirty="0"/>
              <a:t> (March 2017)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Open-source (free) software – </a:t>
            </a:r>
            <a:r>
              <a:rPr lang="en-US" dirty="0">
                <a:hlinkClick r:id="rId3"/>
              </a:rPr>
              <a:t>https://wordpress.org</a:t>
            </a:r>
            <a:endParaRPr lang="en-US" dirty="0"/>
          </a:p>
          <a:p>
            <a:pPr lvl="1"/>
            <a:r>
              <a:rPr lang="en-US" dirty="0"/>
              <a:t>Runs on top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PHP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MySQL</a:t>
            </a:r>
            <a:endParaRPr lang="en-US" dirty="0"/>
          </a:p>
          <a:p>
            <a:r>
              <a:rPr lang="en-US" dirty="0"/>
              <a:t>Stores all Web site contents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</a:t>
            </a:r>
          </a:p>
          <a:p>
            <a:pPr lvl="1"/>
            <a:r>
              <a:rPr lang="en-US" dirty="0"/>
              <a:t>Images / documents / files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file system</a:t>
            </a:r>
          </a:p>
          <a:p>
            <a:r>
              <a:rPr lang="en-US" dirty="0"/>
              <a:t>Very powerful, easy-to-use, SEO friendly</a:t>
            </a:r>
          </a:p>
          <a:p>
            <a:r>
              <a:rPr lang="en-US" dirty="0"/>
              <a:t>Very large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community</a:t>
            </a:r>
            <a:r>
              <a:rPr lang="en-US" dirty="0"/>
              <a:t> – thousands of themes, plugins, 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WordPress?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1941" y="3588324"/>
            <a:ext cx="2101035" cy="210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4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2" y="4705928"/>
            <a:ext cx="10972800" cy="820600"/>
          </a:xfrm>
        </p:spPr>
        <p:txBody>
          <a:bodyPr/>
          <a:lstStyle/>
          <a:p>
            <a:r>
              <a:rPr lang="en-US" dirty="0"/>
              <a:t>WordPress.com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08012" y="5563312"/>
            <a:ext cx="10972800" cy="719034"/>
          </a:xfrm>
        </p:spPr>
        <p:txBody>
          <a:bodyPr/>
          <a:lstStyle/>
          <a:p>
            <a:r>
              <a:rPr lang="en-US" dirty="0"/>
              <a:t>Run Your Own Site / Blog in 5 Minutes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370" y="1560944"/>
            <a:ext cx="10458450" cy="2743200"/>
          </a:xfrm>
          <a:prstGeom prst="roundRect">
            <a:avLst>
              <a:gd name="adj" fmla="val 2405"/>
            </a:avLst>
          </a:prstGeom>
        </p:spPr>
      </p:pic>
    </p:spTree>
    <p:extLst>
      <p:ext uri="{BB962C8B-B14F-4D97-AF65-F5344CB8AC3E}">
        <p14:creationId xmlns:p14="http://schemas.microsoft.com/office/powerpoint/2010/main" val="1299517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Creating a new Web site</a:t>
            </a:r>
          </a:p>
          <a:p>
            <a:pPr lvl="1"/>
            <a:r>
              <a:rPr lang="en-US" dirty="0"/>
              <a:t>Open </a:t>
            </a:r>
            <a:r>
              <a:rPr lang="en-US" dirty="0">
                <a:hlinkClick r:id="rId2" action="ppaction://hlinkfile"/>
              </a:rPr>
              <a:t>wordpress.com</a:t>
            </a:r>
            <a:endParaRPr lang="en-US" dirty="0">
              <a:solidFill>
                <a:schemeClr val="tx2">
                  <a:lumMod val="75000"/>
                </a:schemeClr>
              </a:solidFill>
              <a:latin typeface="Calibri (Body)"/>
              <a:cs typeface="Consolas" panose="020B0609020204030204" pitchFamily="49" charset="0"/>
            </a:endParaRPr>
          </a:p>
          <a:p>
            <a:pPr lvl="1"/>
            <a:r>
              <a:rPr lang="en-US" dirty="0"/>
              <a:t>Enter your site name</a:t>
            </a:r>
          </a:p>
          <a:p>
            <a:pPr lvl="1"/>
            <a:r>
              <a:rPr lang="en-US" dirty="0"/>
              <a:t>Create a new account</a:t>
            </a:r>
          </a:p>
          <a:p>
            <a:r>
              <a:rPr lang="en-US" dirty="0"/>
              <a:t>Open WP admin panel: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hlinkClick r:id="rId3"/>
              </a:rPr>
              <a:t>https://pizzasofia.wordpress.com/wp-admin/</a:t>
            </a:r>
            <a:endParaRPr lang="en-US" dirty="0"/>
          </a:p>
          <a:p>
            <a:r>
              <a:rPr lang="en-US" dirty="0"/>
              <a:t>Create a few posts</a:t>
            </a:r>
          </a:p>
          <a:p>
            <a:pPr lvl="1"/>
            <a:r>
              <a:rPr lang="en-US" dirty="0"/>
              <a:t>Add content, images, tags, categories, …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WordPess.com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4977613" y="3981131"/>
            <a:ext cx="1828800" cy="537264"/>
          </a:xfrm>
          <a:prstGeom prst="wedgeRoundRectCallout">
            <a:avLst>
              <a:gd name="adj1" fmla="val -99271"/>
              <a:gd name="adj2" fmla="val 7501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site name</a:t>
            </a:r>
          </a:p>
        </p:txBody>
      </p:sp>
      <p:sp>
        <p:nvSpPr>
          <p:cNvPr id="9" name="Rectangle 8"/>
          <p:cNvSpPr/>
          <p:nvPr/>
        </p:nvSpPr>
        <p:spPr>
          <a:xfrm>
            <a:off x="2239218" y="4620492"/>
            <a:ext cx="1676400" cy="457200"/>
          </a:xfrm>
          <a:prstGeom prst="rect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019" y="205630"/>
            <a:ext cx="6438325" cy="26510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61412" y="2659468"/>
            <a:ext cx="2873652" cy="381387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7055105" y="2659468"/>
            <a:ext cx="1514475" cy="1762125"/>
            <a:chOff x="5578019" y="4743549"/>
            <a:chExt cx="1514475" cy="176212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0" name="Picture 9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5578019" y="4743549"/>
              <a:ext cx="1514475" cy="1762125"/>
            </a:xfrm>
            <a:prstGeom prst="rect">
              <a:avLst/>
            </a:prstGeom>
            <a:ln>
              <a:solidFill>
                <a:schemeClr val="tx1">
                  <a:lumMod val="65000"/>
                </a:schemeClr>
              </a:solidFill>
            </a:ln>
          </p:spPr>
        </p:pic>
        <p:sp>
          <p:nvSpPr>
            <p:cNvPr id="11" name="Rectangle 10"/>
            <p:cNvSpPr/>
            <p:nvPr/>
          </p:nvSpPr>
          <p:spPr>
            <a:xfrm>
              <a:off x="5590492" y="5401092"/>
              <a:ext cx="1480229" cy="265416"/>
            </a:xfrm>
            <a:prstGeom prst="rect">
              <a:avLst/>
            </a:prstGeom>
            <a:noFill/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5954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WordPress.com</a:t>
            </a:r>
            <a:r>
              <a:rPr lang="bg-BG" dirty="0"/>
              <a:t> – </a:t>
            </a:r>
            <a:r>
              <a:rPr lang="en-US" dirty="0"/>
              <a:t>Creating a New Post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7881" y="1371600"/>
            <a:ext cx="2924583" cy="28197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7881" y="4381749"/>
            <a:ext cx="2924583" cy="19402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56" y="1371600"/>
            <a:ext cx="807766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16846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1899</TotalTime>
  <Words>948</Words>
  <Application>Microsoft Office PowerPoint</Application>
  <PresentationFormat>Custom</PresentationFormat>
  <Paragraphs>195</Paragraphs>
  <Slides>31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(Body)</vt:lpstr>
      <vt:lpstr>Consolas</vt:lpstr>
      <vt:lpstr>Wingdings</vt:lpstr>
      <vt:lpstr>Wingdings 2</vt:lpstr>
      <vt:lpstr>SoftUni 16x9</vt:lpstr>
      <vt:lpstr>WordPress Introduction</vt:lpstr>
      <vt:lpstr>Table of Contents</vt:lpstr>
      <vt:lpstr>Have a Question?</vt:lpstr>
      <vt:lpstr>WordPress Overview</vt:lpstr>
      <vt:lpstr>What is CMS System?</vt:lpstr>
      <vt:lpstr>What is WordPress?</vt:lpstr>
      <vt:lpstr>WordPress.com</vt:lpstr>
      <vt:lpstr>WordPess.com</vt:lpstr>
      <vt:lpstr>WordPress.com – Creating a New Post</vt:lpstr>
      <vt:lpstr>Practice: Create a WordPress.com Site</vt:lpstr>
      <vt:lpstr>XAMPP</vt:lpstr>
      <vt:lpstr>What is XAMPP?</vt:lpstr>
      <vt:lpstr>Download, Install and Run XAMPP</vt:lpstr>
      <vt:lpstr>XAMPP: Collision with Port 80 / Skype</vt:lpstr>
      <vt:lpstr>XAMPP Control Panel</vt:lpstr>
      <vt:lpstr>XAMPP Directories</vt:lpstr>
      <vt:lpstr>Installing WordPress</vt:lpstr>
      <vt:lpstr>WordPress.org</vt:lpstr>
      <vt:lpstr>Setup a MySQL Database</vt:lpstr>
      <vt:lpstr>Setup WordPress</vt:lpstr>
      <vt:lpstr>WordPress Installation</vt:lpstr>
      <vt:lpstr>Web Hosting and cPanel</vt:lpstr>
      <vt:lpstr>Using cPanel</vt:lpstr>
      <vt:lpstr>Install WP using Softaculous</vt:lpstr>
      <vt:lpstr>Custom Domains</vt:lpstr>
      <vt:lpstr>Free Domain from Freenom</vt:lpstr>
      <vt:lpstr>Managing Domains and Sub-Domains</vt:lpstr>
      <vt:lpstr>Summary</vt:lpstr>
      <vt:lpstr>WordPress Introduction</vt:lpstr>
      <vt:lpstr>License</vt:lpstr>
      <vt:lpstr>Free Trainings @ Software University</vt:lpstr>
    </vt:vector>
  </TitlesOfParts>
  <Manager/>
  <Company>Software University Foundation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WordPress Installation</dc:title>
  <dc:subject>WordPress Training Course</dc:subject>
  <dc:creator>Software University Foundation</dc:creator>
  <cp:keywords>WordPress, WP, CMS, Web, SoftUni, Software University, programming, software development, software engineering, course, Web development</cp:keywords>
  <dc:description>WordPress Basics course at SoftUni - https://softuni.bg/courses/wordpress-basics</dc:description>
  <cp:lastModifiedBy>Svetlin Nakov</cp:lastModifiedBy>
  <cp:revision>99</cp:revision>
  <dcterms:created xsi:type="dcterms:W3CDTF">2014-01-02T17:00:34Z</dcterms:created>
  <dcterms:modified xsi:type="dcterms:W3CDTF">2017-03-29T14:59:04Z</dcterms:modified>
  <cp:category>WordPress;WP;Web;CMS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